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304" r:id="rId2"/>
    <p:sldId id="275" r:id="rId3"/>
    <p:sldId id="276" r:id="rId4"/>
    <p:sldId id="291" r:id="rId5"/>
    <p:sldId id="292" r:id="rId6"/>
    <p:sldId id="293" r:id="rId7"/>
    <p:sldId id="294" r:id="rId8"/>
    <p:sldId id="277" r:id="rId9"/>
    <p:sldId id="280" r:id="rId10"/>
    <p:sldId id="282" r:id="rId11"/>
    <p:sldId id="299" r:id="rId12"/>
    <p:sldId id="283" r:id="rId13"/>
    <p:sldId id="284" r:id="rId14"/>
    <p:sldId id="296" r:id="rId15"/>
    <p:sldId id="295" r:id="rId16"/>
    <p:sldId id="285" r:id="rId17"/>
    <p:sldId id="286" r:id="rId18"/>
    <p:sldId id="287" r:id="rId19"/>
    <p:sldId id="297" r:id="rId20"/>
    <p:sldId id="288" r:id="rId21"/>
    <p:sldId id="289" r:id="rId22"/>
    <p:sldId id="290" r:id="rId23"/>
    <p:sldId id="298" r:id="rId24"/>
    <p:sldId id="303" r:id="rId2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Susko (MediaTech)" initials="MS(" lastIdx="1" clrIdx="0">
    <p:extLst>
      <p:ext uri="{19B8F6BF-5375-455C-9EA6-DF929625EA0E}">
        <p15:presenceInfo xmlns:p15="http://schemas.microsoft.com/office/powerpoint/2012/main" userId="S-1-5-21-829180191-2048407146-916050507-11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116"/>
    <a:srgbClr val="181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492DC-40CE-47CD-BD1B-FC8752516037}" type="datetimeFigureOut">
              <a:rPr lang="sk-SK" smtClean="0"/>
              <a:t>13.5.2024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52618-1F75-4FB6-B701-EFBD0DF32A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281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9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bg>
      <p:bgPr>
        <a:gradFill flip="none" rotWithShape="1">
          <a:gsLst>
            <a:gs pos="40000">
              <a:srgbClr val="181A3C"/>
            </a:gs>
            <a:gs pos="0">
              <a:srgbClr val="F58220"/>
            </a:gs>
            <a:gs pos="100000">
              <a:srgbClr val="030309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xmlns="" id="{834BC94B-4FB1-34A1-2F53-103EB1407F14}"/>
              </a:ext>
            </a:extLst>
          </p:cNvPr>
          <p:cNvSpPr/>
          <p:nvPr userDrawn="1"/>
        </p:nvSpPr>
        <p:spPr>
          <a:xfrm>
            <a:off x="5247045" y="4721466"/>
            <a:ext cx="1697901" cy="60959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12132C"/>
              </a:highlight>
            </a:endParaRPr>
          </a:p>
        </p:txBody>
      </p:sp>
      <p:pic>
        <p:nvPicPr>
          <p:cNvPr id="3" name="Obrázo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2008" y="2182796"/>
            <a:ext cx="6427973" cy="15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0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xmlns="" id="{91840794-258D-4D3D-ED00-8C3881924C55}"/>
              </a:ext>
            </a:extLst>
          </p:cNvPr>
          <p:cNvSpPr/>
          <p:nvPr userDrawn="1"/>
        </p:nvSpPr>
        <p:spPr>
          <a:xfrm>
            <a:off x="6551445" y="0"/>
            <a:ext cx="5640556" cy="6858000"/>
          </a:xfrm>
          <a:prstGeom prst="rect">
            <a:avLst/>
          </a:prstGeom>
          <a:solidFill>
            <a:srgbClr val="1213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5822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36353" y="296336"/>
            <a:ext cx="2246291" cy="553880"/>
          </a:xfrm>
          <a:prstGeom prst="rect">
            <a:avLst/>
          </a:prstGeom>
        </p:spPr>
      </p:pic>
      <p:sp>
        <p:nvSpPr>
          <p:cNvPr id="4" name="Rectangle 22">
            <a:extLst>
              <a:ext uri="{FF2B5EF4-FFF2-40B4-BE49-F238E27FC236}">
                <a16:creationId xmlns:a16="http://schemas.microsoft.com/office/drawing/2014/main" xmlns="" id="{3F9C9279-08CF-BF5B-55BB-AFD4DC05D8FA}"/>
              </a:ext>
            </a:extLst>
          </p:cNvPr>
          <p:cNvSpPr/>
          <p:nvPr userDrawn="1"/>
        </p:nvSpPr>
        <p:spPr>
          <a:xfrm>
            <a:off x="0" y="-1"/>
            <a:ext cx="6557211" cy="6864037"/>
          </a:xfrm>
          <a:prstGeom prst="rect">
            <a:avLst/>
          </a:prstGeom>
          <a:gradFill flip="none" rotWithShape="1">
            <a:gsLst>
              <a:gs pos="0">
                <a:srgbClr val="F37116"/>
              </a:gs>
              <a:gs pos="100000">
                <a:srgbClr val="F58220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119BFBA7-68CC-400E-F8D9-E763F0C8B637}"/>
              </a:ext>
            </a:extLst>
          </p:cNvPr>
          <p:cNvSpPr txBox="1"/>
          <p:nvPr userDrawn="1"/>
        </p:nvSpPr>
        <p:spPr>
          <a:xfrm>
            <a:off x="363546" y="296336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xmlns="" id="{6E043973-6E79-7059-8C9E-E295FFD72A18}"/>
              </a:ext>
            </a:extLst>
          </p:cNvPr>
          <p:cNvSpPr/>
          <p:nvPr userDrawn="1"/>
        </p:nvSpPr>
        <p:spPr>
          <a:xfrm>
            <a:off x="830327" y="1884010"/>
            <a:ext cx="1590886" cy="45719"/>
          </a:xfrm>
          <a:prstGeom prst="rect">
            <a:avLst/>
          </a:prstGeom>
          <a:solidFill>
            <a:srgbClr val="1818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12132C"/>
              </a:highlight>
            </a:endParaRP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xmlns="" id="{A76CDBB3-BD7B-B2E3-FC63-48E26A3B90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71479" y="1460090"/>
            <a:ext cx="1010166" cy="939277"/>
          </a:xfrm>
          <a:prstGeom prst="rect">
            <a:avLst/>
          </a:prstGeom>
        </p:spPr>
      </p:pic>
      <p:sp>
        <p:nvSpPr>
          <p:cNvPr id="24" name="Nadpis 1">
            <a:extLst>
              <a:ext uri="{FF2B5EF4-FFF2-40B4-BE49-F238E27FC236}">
                <a16:creationId xmlns:a16="http://schemas.microsoft.com/office/drawing/2014/main" xmlns="" id="{634C93F5-9762-07A6-465B-C9154362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27" y="2317644"/>
            <a:ext cx="5166815" cy="211735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200" b="1">
                <a:solidFill>
                  <a:srgbClr val="181826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sk-SK" dirty="0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xmlns="" id="{EBCE2DFD-8C72-56A6-50CB-5463BA77A967}"/>
              </a:ext>
            </a:extLst>
          </p:cNvPr>
          <p:cNvSpPr txBox="1">
            <a:spLocks/>
          </p:cNvSpPr>
          <p:nvPr userDrawn="1"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sp>
        <p:nvSpPr>
          <p:cNvPr id="27" name="Zástupný symbol textu 3">
            <a:extLst>
              <a:ext uri="{FF2B5EF4-FFF2-40B4-BE49-F238E27FC236}">
                <a16:creationId xmlns:a16="http://schemas.microsoft.com/office/drawing/2014/main" xmlns="" id="{BEA78459-12A3-6C6E-7538-B39DB39380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71479" y="2647950"/>
            <a:ext cx="4111165" cy="20468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sk-SK" dirty="0"/>
          </a:p>
        </p:txBody>
      </p:sp>
      <p:sp>
        <p:nvSpPr>
          <p:cNvPr id="28" name="Zástupný symbol textu 3">
            <a:extLst>
              <a:ext uri="{FF2B5EF4-FFF2-40B4-BE49-F238E27FC236}">
                <a16:creationId xmlns:a16="http://schemas.microsoft.com/office/drawing/2014/main" xmlns="" id="{67562180-3BCA-2225-C664-EFDF39CCC423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7271479" y="4981977"/>
            <a:ext cx="4111165" cy="952097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1" i="0">
                <a:solidFill>
                  <a:srgbClr val="F5822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sk-SK" dirty="0"/>
          </a:p>
        </p:txBody>
      </p:sp>
      <p:pic>
        <p:nvPicPr>
          <p:cNvPr id="15" name="Grafický objekt 7">
            <a:extLst>
              <a:ext uri="{FF2B5EF4-FFF2-40B4-BE49-F238E27FC236}">
                <a16:creationId xmlns:a16="http://schemas.microsoft.com/office/drawing/2014/main" xmlns="" id="{159B4BF7-264D-7659-8976-16E30E5445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57760" y="6420098"/>
            <a:ext cx="932812" cy="13458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Obdĺžnik 15">
            <a:extLst>
              <a:ext uri="{FF2B5EF4-FFF2-40B4-BE49-F238E27FC236}">
                <a16:creationId xmlns:a16="http://schemas.microsoft.com/office/drawing/2014/main" xmlns="" id="{35AF763D-A9B6-8C1D-2102-BDC3191F0F9C}"/>
              </a:ext>
            </a:extLst>
          </p:cNvPr>
          <p:cNvSpPr/>
          <p:nvPr userDrawn="1"/>
        </p:nvSpPr>
        <p:spPr>
          <a:xfrm>
            <a:off x="1346814" y="6420098"/>
            <a:ext cx="4233614" cy="134585"/>
          </a:xfrm>
          <a:prstGeom prst="rect">
            <a:avLst/>
          </a:prstGeom>
          <a:solidFill>
            <a:srgbClr val="1213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D5B73D0E-38A2-DD17-470E-D88EE47E8F2A}"/>
              </a:ext>
            </a:extLst>
          </p:cNvPr>
          <p:cNvSpPr txBox="1"/>
          <p:nvPr userDrawn="1"/>
        </p:nvSpPr>
        <p:spPr>
          <a:xfrm>
            <a:off x="580373" y="6457034"/>
            <a:ext cx="341192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P.</a:t>
            </a:r>
            <a:fld id="{21167A21-A37A-4BA1-848F-932799181A94}" type="slidenum">
              <a:rPr lang="cs-CZ" sz="1600" b="1" baseline="30000" smtClean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l"/>
              <a:t>‹#›</a:t>
            </a:fld>
            <a:endParaRPr lang="cs-CZ" sz="1600" b="1" baseline="30000" dirty="0">
              <a:solidFill>
                <a:srgbClr val="12132C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7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97E5BA8-30E8-086D-8CAA-1E7D0D8B1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168787" cy="6857999"/>
          </a:xfrm>
          <a:prstGeom prst="rect">
            <a:avLst/>
          </a:prstGeom>
          <a:gradFill flip="none" rotWithShape="1">
            <a:gsLst>
              <a:gs pos="57000">
                <a:srgbClr val="12132C"/>
              </a:gs>
              <a:gs pos="100000">
                <a:srgbClr val="F5822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1A3C"/>
              </a:solidFill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119BFBA7-68CC-400E-F8D9-E763F0C8B637}"/>
              </a:ext>
            </a:extLst>
          </p:cNvPr>
          <p:cNvSpPr txBox="1"/>
          <p:nvPr userDrawn="1"/>
        </p:nvSpPr>
        <p:spPr>
          <a:xfrm>
            <a:off x="363546" y="296336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xmlns="" id="{EBCE2DFD-8C72-56A6-50CB-5463BA77A967}"/>
              </a:ext>
            </a:extLst>
          </p:cNvPr>
          <p:cNvSpPr txBox="1">
            <a:spLocks/>
          </p:cNvSpPr>
          <p:nvPr userDrawn="1"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8770BB04-66F3-4A16-EAD0-5D0AF92D8CF4}"/>
              </a:ext>
            </a:extLst>
          </p:cNvPr>
          <p:cNvSpPr txBox="1"/>
          <p:nvPr userDrawn="1"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xmlns="" id="{35F516A2-33D1-2D26-0100-FF037A62D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38764" y="1228299"/>
            <a:ext cx="1153236" cy="4326340"/>
          </a:xfrm>
          <a:prstGeom prst="rect">
            <a:avLst/>
          </a:prstGeom>
        </p:spPr>
      </p:pic>
      <p:sp>
        <p:nvSpPr>
          <p:cNvPr id="25" name="Nadpis 1">
            <a:extLst>
              <a:ext uri="{FF2B5EF4-FFF2-40B4-BE49-F238E27FC236}">
                <a16:creationId xmlns:a16="http://schemas.microsoft.com/office/drawing/2014/main" xmlns="" id="{8F748282-0A1E-0D70-8ACE-8C9B8426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46" y="546555"/>
            <a:ext cx="5000024" cy="1325563"/>
          </a:xfrm>
        </p:spPr>
        <p:txBody>
          <a:bodyPr lIns="0" tIns="0" rIns="0" bIns="0" anchor="t" anchorCtr="0">
            <a:normAutofit/>
          </a:bodyPr>
          <a:lstStyle>
            <a:lvl1pPr>
              <a:defRPr sz="7200" b="1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sk-SK" dirty="0"/>
          </a:p>
        </p:txBody>
      </p:sp>
      <p:sp>
        <p:nvSpPr>
          <p:cNvPr id="38" name="Zástupný symbol textu 3">
            <a:extLst>
              <a:ext uri="{FF2B5EF4-FFF2-40B4-BE49-F238E27FC236}">
                <a16:creationId xmlns:a16="http://schemas.microsoft.com/office/drawing/2014/main" xmlns="" id="{FDFEB217-131C-5B27-CF6F-F6F0164D7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546" y="3729483"/>
            <a:ext cx="3471475" cy="101311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sk-SK" dirty="0"/>
          </a:p>
        </p:txBody>
      </p:sp>
      <p:sp>
        <p:nvSpPr>
          <p:cNvPr id="42" name="Zástupný text 41">
            <a:extLst>
              <a:ext uri="{FF2B5EF4-FFF2-40B4-BE49-F238E27FC236}">
                <a16:creationId xmlns:a16="http://schemas.microsoft.com/office/drawing/2014/main" xmlns="" id="{74C04CD8-840B-1314-CD1B-11F5B5822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32333" y="1303657"/>
            <a:ext cx="4506201" cy="4878780"/>
          </a:xfrm>
        </p:spPr>
        <p:txBody>
          <a:bodyPr lIns="0" tIns="0" rIns="0" bIns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endParaRPr lang="sk-SK" dirty="0"/>
          </a:p>
        </p:txBody>
      </p:sp>
      <p:sp>
        <p:nvSpPr>
          <p:cNvPr id="45" name="Zástupný objekt pre obrázok 44">
            <a:extLst>
              <a:ext uri="{FF2B5EF4-FFF2-40B4-BE49-F238E27FC236}">
                <a16:creationId xmlns:a16="http://schemas.microsoft.com/office/drawing/2014/main" xmlns="" id="{2E4B66EE-E0B4-F359-E8C0-D67D2DB705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538" y="4230688"/>
            <a:ext cx="2720975" cy="1582737"/>
          </a:xfrm>
        </p:spPr>
        <p:txBody>
          <a:bodyPr/>
          <a:lstStyle/>
          <a:p>
            <a:endParaRPr lang="sk-SK"/>
          </a:p>
        </p:txBody>
      </p:sp>
      <p:sp>
        <p:nvSpPr>
          <p:cNvPr id="46" name="Zástupný objekt pre obrázok 44">
            <a:extLst>
              <a:ext uri="{FF2B5EF4-FFF2-40B4-BE49-F238E27FC236}">
                <a16:creationId xmlns:a16="http://schemas.microsoft.com/office/drawing/2014/main" xmlns="" id="{0AD9D83F-4BE3-A206-BEC5-0651AC68F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89962" y="4217560"/>
            <a:ext cx="2720975" cy="1582737"/>
          </a:xfrm>
        </p:spPr>
        <p:txBody>
          <a:bodyPr/>
          <a:lstStyle/>
          <a:p>
            <a:endParaRPr lang="sk-SK"/>
          </a:p>
        </p:txBody>
      </p:sp>
      <p:pic>
        <p:nvPicPr>
          <p:cNvPr id="17" name="Grafický objekt 7">
            <a:extLst>
              <a:ext uri="{FF2B5EF4-FFF2-40B4-BE49-F238E27FC236}">
                <a16:creationId xmlns:a16="http://schemas.microsoft.com/office/drawing/2014/main" xmlns="" id="{159B4BF7-264D-7659-8976-16E30E5445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7760" y="6420098"/>
            <a:ext cx="932812" cy="13458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8" name="Obdĺžnik 17">
            <a:extLst>
              <a:ext uri="{FF2B5EF4-FFF2-40B4-BE49-F238E27FC236}">
                <a16:creationId xmlns:a16="http://schemas.microsoft.com/office/drawing/2014/main" xmlns="" id="{35AF763D-A9B6-8C1D-2102-BDC3191F0F9C}"/>
              </a:ext>
            </a:extLst>
          </p:cNvPr>
          <p:cNvSpPr/>
          <p:nvPr userDrawn="1"/>
        </p:nvSpPr>
        <p:spPr>
          <a:xfrm>
            <a:off x="1346814" y="6420098"/>
            <a:ext cx="4233614" cy="134585"/>
          </a:xfrm>
          <a:prstGeom prst="rect">
            <a:avLst/>
          </a:prstGeom>
          <a:solidFill>
            <a:srgbClr val="1213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D5B73D0E-38A2-DD17-470E-D88EE47E8F2A}"/>
              </a:ext>
            </a:extLst>
          </p:cNvPr>
          <p:cNvSpPr txBox="1"/>
          <p:nvPr userDrawn="1"/>
        </p:nvSpPr>
        <p:spPr>
          <a:xfrm>
            <a:off x="580373" y="6457034"/>
            <a:ext cx="341192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P.</a:t>
            </a:r>
            <a:fld id="{21167A21-A37A-4BA1-848F-932799181A94}" type="slidenum">
              <a:rPr lang="cs-CZ" sz="1600" b="1" baseline="30000" smtClean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l"/>
              <a:t>‹#›</a:t>
            </a:fld>
            <a:endParaRPr lang="cs-CZ" sz="1600" b="1" baseline="30000" dirty="0">
              <a:solidFill>
                <a:srgbClr val="12132C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6" name="Obrázok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533587" y="296336"/>
            <a:ext cx="2246291" cy="5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5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sc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xmlns="" id="{8D854683-8639-4712-AE15-1F0D6E43A05B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56000">
                <a:srgbClr val="12132C"/>
              </a:gs>
              <a:gs pos="100000">
                <a:srgbClr val="F5822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1A3C"/>
              </a:solidFill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119BFBA7-68CC-400E-F8D9-E763F0C8B637}"/>
              </a:ext>
            </a:extLst>
          </p:cNvPr>
          <p:cNvSpPr txBox="1"/>
          <p:nvPr userDrawn="1"/>
        </p:nvSpPr>
        <p:spPr>
          <a:xfrm>
            <a:off x="363546" y="296336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xmlns="" id="{EBCE2DFD-8C72-56A6-50CB-5463BA77A967}"/>
              </a:ext>
            </a:extLst>
          </p:cNvPr>
          <p:cNvSpPr txBox="1">
            <a:spLocks/>
          </p:cNvSpPr>
          <p:nvPr userDrawn="1"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8770BB04-66F3-4A16-EAD0-5D0AF92D8CF4}"/>
              </a:ext>
            </a:extLst>
          </p:cNvPr>
          <p:cNvSpPr txBox="1"/>
          <p:nvPr userDrawn="1"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xmlns="" id="{8F748282-0A1E-0D70-8ACE-8C9B8426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46" y="546555"/>
            <a:ext cx="5000024" cy="1325563"/>
          </a:xfrm>
        </p:spPr>
        <p:txBody>
          <a:bodyPr lIns="0" tIns="0" rIns="0" bIns="0" anchor="t" anchorCtr="0">
            <a:normAutofit/>
          </a:bodyPr>
          <a:lstStyle>
            <a:lvl1pPr>
              <a:defRPr sz="7200" b="1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sk-SK" dirty="0"/>
          </a:p>
        </p:txBody>
      </p:sp>
      <p:sp>
        <p:nvSpPr>
          <p:cNvPr id="38" name="Zástupný symbol textu 3">
            <a:extLst>
              <a:ext uri="{FF2B5EF4-FFF2-40B4-BE49-F238E27FC236}">
                <a16:creationId xmlns:a16="http://schemas.microsoft.com/office/drawing/2014/main" xmlns="" id="{FDFEB217-131C-5B27-CF6F-F6F0164D7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0484" y="917185"/>
            <a:ext cx="4669394" cy="608159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sk-SK" dirty="0"/>
          </a:p>
        </p:txBody>
      </p:sp>
      <p:sp>
        <p:nvSpPr>
          <p:cNvPr id="45" name="Zástupný objekt pre obrázok 44">
            <a:extLst>
              <a:ext uri="{FF2B5EF4-FFF2-40B4-BE49-F238E27FC236}">
                <a16:creationId xmlns:a16="http://schemas.microsoft.com/office/drawing/2014/main" xmlns="" id="{2E4B66EE-E0B4-F359-E8C0-D67D2DB705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40792" y="1600203"/>
            <a:ext cx="6710416" cy="4058180"/>
          </a:xfrm>
          <a:solidFill>
            <a:schemeClr val="bg1"/>
          </a:solidFill>
          <a:ln w="31750" cap="rnd">
            <a:solidFill>
              <a:srgbClr val="F58220"/>
            </a:solidFill>
          </a:ln>
        </p:spPr>
        <p:txBody>
          <a:bodyPr/>
          <a:lstStyle/>
          <a:p>
            <a:endParaRPr lang="sk-SK"/>
          </a:p>
        </p:txBody>
      </p:sp>
      <p:pic>
        <p:nvPicPr>
          <p:cNvPr id="14" name="Grafický objekt 7">
            <a:extLst>
              <a:ext uri="{FF2B5EF4-FFF2-40B4-BE49-F238E27FC236}">
                <a16:creationId xmlns:a16="http://schemas.microsoft.com/office/drawing/2014/main" xmlns="" id="{159B4BF7-264D-7659-8976-16E30E544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7760" y="6420098"/>
            <a:ext cx="932812" cy="13458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5" name="Obdĺžnik 14">
            <a:extLst>
              <a:ext uri="{FF2B5EF4-FFF2-40B4-BE49-F238E27FC236}">
                <a16:creationId xmlns:a16="http://schemas.microsoft.com/office/drawing/2014/main" xmlns="" id="{35AF763D-A9B6-8C1D-2102-BDC3191F0F9C}"/>
              </a:ext>
            </a:extLst>
          </p:cNvPr>
          <p:cNvSpPr/>
          <p:nvPr userDrawn="1"/>
        </p:nvSpPr>
        <p:spPr>
          <a:xfrm>
            <a:off x="1346814" y="6420098"/>
            <a:ext cx="4233614" cy="134585"/>
          </a:xfrm>
          <a:prstGeom prst="rect">
            <a:avLst/>
          </a:prstGeom>
          <a:solidFill>
            <a:srgbClr val="1213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D5B73D0E-38A2-DD17-470E-D88EE47E8F2A}"/>
              </a:ext>
            </a:extLst>
          </p:cNvPr>
          <p:cNvSpPr txBox="1"/>
          <p:nvPr userDrawn="1"/>
        </p:nvSpPr>
        <p:spPr>
          <a:xfrm>
            <a:off x="580373" y="6457034"/>
            <a:ext cx="341192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P.</a:t>
            </a:r>
            <a:fld id="{21167A21-A37A-4BA1-848F-932799181A94}" type="slidenum">
              <a:rPr lang="cs-CZ" sz="1600" b="1" baseline="30000" smtClean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l"/>
              <a:t>‹#›</a:t>
            </a:fld>
            <a:endParaRPr lang="cs-CZ" sz="1600" b="1" baseline="30000" dirty="0">
              <a:solidFill>
                <a:srgbClr val="12132C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7" name="Obrázok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33587" y="296336"/>
            <a:ext cx="2246291" cy="5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xmlns="" id="{8F1E56CA-49F5-8302-4FC8-29885100303D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56000">
                <a:srgbClr val="12132C"/>
              </a:gs>
              <a:gs pos="100000">
                <a:srgbClr val="F5822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1A3C"/>
              </a:solidFill>
            </a:endParaRPr>
          </a:p>
        </p:txBody>
      </p:sp>
      <p:pic>
        <p:nvPicPr>
          <p:cNvPr id="7" name="Grafický objekt 7">
            <a:extLst>
              <a:ext uri="{FF2B5EF4-FFF2-40B4-BE49-F238E27FC236}">
                <a16:creationId xmlns:a16="http://schemas.microsoft.com/office/drawing/2014/main" xmlns="" id="{159B4BF7-264D-7659-8976-16E30E544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7760" y="6420098"/>
            <a:ext cx="932812" cy="13458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xmlns="" id="{35AF763D-A9B6-8C1D-2102-BDC3191F0F9C}"/>
              </a:ext>
            </a:extLst>
          </p:cNvPr>
          <p:cNvSpPr/>
          <p:nvPr userDrawn="1"/>
        </p:nvSpPr>
        <p:spPr>
          <a:xfrm>
            <a:off x="1346814" y="6420098"/>
            <a:ext cx="4233614" cy="134585"/>
          </a:xfrm>
          <a:prstGeom prst="rect">
            <a:avLst/>
          </a:prstGeom>
          <a:solidFill>
            <a:srgbClr val="1213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B73D0E-38A2-DD17-470E-D88EE47E8F2A}"/>
              </a:ext>
            </a:extLst>
          </p:cNvPr>
          <p:cNvSpPr txBox="1"/>
          <p:nvPr userDrawn="1"/>
        </p:nvSpPr>
        <p:spPr>
          <a:xfrm>
            <a:off x="580373" y="6457034"/>
            <a:ext cx="341192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P.</a:t>
            </a:r>
            <a:fld id="{21167A21-A37A-4BA1-848F-932799181A94}" type="slidenum">
              <a:rPr lang="cs-CZ" sz="1600" b="1" baseline="30000" smtClean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l"/>
              <a:t>‹#›</a:t>
            </a:fld>
            <a:endParaRPr lang="cs-CZ" sz="1600" b="1" baseline="30000" dirty="0">
              <a:solidFill>
                <a:srgbClr val="12132C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33587" y="296336"/>
            <a:ext cx="2246291" cy="5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9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xmlns="" id="{8F1E56CA-49F5-8302-4FC8-29885100303D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181826"/>
              </a:gs>
              <a:gs pos="100000">
                <a:srgbClr val="F5822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1A3C"/>
              </a:solidFill>
            </a:endParaRPr>
          </a:p>
        </p:txBody>
      </p:sp>
      <p:pic>
        <p:nvPicPr>
          <p:cNvPr id="7" name="Grafický objekt 7">
            <a:extLst>
              <a:ext uri="{FF2B5EF4-FFF2-40B4-BE49-F238E27FC236}">
                <a16:creationId xmlns:a16="http://schemas.microsoft.com/office/drawing/2014/main" xmlns="" id="{159B4BF7-264D-7659-8976-16E30E544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7760" y="6420098"/>
            <a:ext cx="932812" cy="13458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xmlns="" id="{35AF763D-A9B6-8C1D-2102-BDC3191F0F9C}"/>
              </a:ext>
            </a:extLst>
          </p:cNvPr>
          <p:cNvSpPr/>
          <p:nvPr userDrawn="1"/>
        </p:nvSpPr>
        <p:spPr>
          <a:xfrm>
            <a:off x="1346814" y="6420098"/>
            <a:ext cx="4233614" cy="134585"/>
          </a:xfrm>
          <a:prstGeom prst="rect">
            <a:avLst/>
          </a:prstGeom>
          <a:solidFill>
            <a:srgbClr val="1213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B73D0E-38A2-DD17-470E-D88EE47E8F2A}"/>
              </a:ext>
            </a:extLst>
          </p:cNvPr>
          <p:cNvSpPr txBox="1"/>
          <p:nvPr userDrawn="1"/>
        </p:nvSpPr>
        <p:spPr>
          <a:xfrm>
            <a:off x="580373" y="6457034"/>
            <a:ext cx="341192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P.</a:t>
            </a:r>
            <a:fld id="{21167A21-A37A-4BA1-848F-932799181A94}" type="slidenum">
              <a:rPr lang="cs-CZ" sz="1600" b="1" baseline="30000" smtClean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l"/>
              <a:t>‹#›</a:t>
            </a:fld>
            <a:endParaRPr lang="cs-CZ" sz="1600" b="1" baseline="30000" dirty="0">
              <a:solidFill>
                <a:srgbClr val="12132C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33587" y="296336"/>
            <a:ext cx="2246291" cy="5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5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F1EFAD9-5FBA-0EED-3E8F-9E0320739838}"/>
              </a:ext>
            </a:extLst>
          </p:cNvPr>
          <p:cNvSpPr txBox="1"/>
          <p:nvPr userDrawn="1"/>
        </p:nvSpPr>
        <p:spPr>
          <a:xfrm>
            <a:off x="363546" y="296336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xmlns="" id="{6E7EC9E4-C3CB-029C-7FA6-C20531430A31}"/>
              </a:ext>
            </a:extLst>
          </p:cNvPr>
          <p:cNvSpPr txBox="1">
            <a:spLocks/>
          </p:cNvSpPr>
          <p:nvPr userDrawn="1"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1BF9B87D-CC03-844B-D263-F98629CA9AEA}"/>
              </a:ext>
            </a:extLst>
          </p:cNvPr>
          <p:cNvSpPr txBox="1"/>
          <p:nvPr userDrawn="1"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xmlns="" id="{FA6602BC-291F-24A2-C379-775B8E5BF2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38764" y="1228299"/>
            <a:ext cx="1153236" cy="4326340"/>
          </a:xfrm>
          <a:prstGeom prst="rect">
            <a:avLst/>
          </a:prstGeom>
        </p:spPr>
      </p:pic>
      <p:pic>
        <p:nvPicPr>
          <p:cNvPr id="11" name="Grafický objekt 7">
            <a:extLst>
              <a:ext uri="{FF2B5EF4-FFF2-40B4-BE49-F238E27FC236}">
                <a16:creationId xmlns:a16="http://schemas.microsoft.com/office/drawing/2014/main" xmlns="" id="{159B4BF7-264D-7659-8976-16E30E5445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7760" y="6420098"/>
            <a:ext cx="932812" cy="13458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xmlns="" id="{35AF763D-A9B6-8C1D-2102-BDC3191F0F9C}"/>
              </a:ext>
            </a:extLst>
          </p:cNvPr>
          <p:cNvSpPr/>
          <p:nvPr userDrawn="1"/>
        </p:nvSpPr>
        <p:spPr>
          <a:xfrm>
            <a:off x="1346814" y="6420098"/>
            <a:ext cx="4233614" cy="134585"/>
          </a:xfrm>
          <a:prstGeom prst="rect">
            <a:avLst/>
          </a:prstGeom>
          <a:solidFill>
            <a:srgbClr val="1213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D5B73D0E-38A2-DD17-470E-D88EE47E8F2A}"/>
              </a:ext>
            </a:extLst>
          </p:cNvPr>
          <p:cNvSpPr txBox="1"/>
          <p:nvPr userDrawn="1"/>
        </p:nvSpPr>
        <p:spPr>
          <a:xfrm>
            <a:off x="580373" y="6457034"/>
            <a:ext cx="341192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P.</a:t>
            </a:r>
            <a:fld id="{21167A21-A37A-4BA1-848F-932799181A94}" type="slidenum">
              <a:rPr lang="cs-CZ" sz="1600" b="1" baseline="30000" smtClean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l"/>
              <a:t>‹#›</a:t>
            </a:fld>
            <a:endParaRPr lang="cs-CZ" sz="1600" b="1" baseline="30000" dirty="0">
              <a:solidFill>
                <a:srgbClr val="12132C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5" name="Obrázok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533587" y="296336"/>
            <a:ext cx="2246291" cy="5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7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k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xmlns="" id="{91840794-258D-4D3D-ED00-8C3881924C55}"/>
              </a:ext>
            </a:extLst>
          </p:cNvPr>
          <p:cNvSpPr/>
          <p:nvPr userDrawn="1"/>
        </p:nvSpPr>
        <p:spPr>
          <a:xfrm>
            <a:off x="6551445" y="0"/>
            <a:ext cx="5640556" cy="6858000"/>
          </a:xfrm>
          <a:prstGeom prst="rect">
            <a:avLst/>
          </a:prstGeom>
          <a:solidFill>
            <a:srgbClr val="1213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5822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1117" y="905785"/>
            <a:ext cx="3818336" cy="946947"/>
          </a:xfrm>
          <a:prstGeom prst="rect">
            <a:avLst/>
          </a:prstGeom>
        </p:spPr>
      </p:pic>
      <p:sp>
        <p:nvSpPr>
          <p:cNvPr id="4" name="Rectangle 22">
            <a:extLst>
              <a:ext uri="{FF2B5EF4-FFF2-40B4-BE49-F238E27FC236}">
                <a16:creationId xmlns:a16="http://schemas.microsoft.com/office/drawing/2014/main" xmlns="" id="{3F9C9279-08CF-BF5B-55BB-AFD4DC05D8FA}"/>
              </a:ext>
            </a:extLst>
          </p:cNvPr>
          <p:cNvSpPr/>
          <p:nvPr userDrawn="1"/>
        </p:nvSpPr>
        <p:spPr>
          <a:xfrm>
            <a:off x="0" y="-1"/>
            <a:ext cx="6557211" cy="6864037"/>
          </a:xfrm>
          <a:prstGeom prst="rect">
            <a:avLst/>
          </a:prstGeom>
          <a:gradFill flip="none" rotWithShape="1">
            <a:gsLst>
              <a:gs pos="7000">
                <a:srgbClr val="843F06"/>
              </a:gs>
              <a:gs pos="100000">
                <a:srgbClr val="F58220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xmlns="" id="{6E043973-6E79-7059-8C9E-E295FFD72A18}"/>
              </a:ext>
            </a:extLst>
          </p:cNvPr>
          <p:cNvSpPr/>
          <p:nvPr userDrawn="1"/>
        </p:nvSpPr>
        <p:spPr>
          <a:xfrm>
            <a:off x="830327" y="2095811"/>
            <a:ext cx="1590886" cy="45719"/>
          </a:xfrm>
          <a:prstGeom prst="rect">
            <a:avLst/>
          </a:prstGeom>
          <a:solidFill>
            <a:srgbClr val="1818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12132C"/>
              </a:highlight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D5B73D0E-38A2-DD17-470E-D88EE47E8F2A}"/>
              </a:ext>
            </a:extLst>
          </p:cNvPr>
          <p:cNvSpPr txBox="1"/>
          <p:nvPr userDrawn="1"/>
        </p:nvSpPr>
        <p:spPr>
          <a:xfrm>
            <a:off x="11225696" y="312079"/>
            <a:ext cx="341192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P.</a:t>
            </a:r>
            <a:fld id="{21167A21-A37A-4BA1-848F-932799181A94}" type="slidenum">
              <a:rPr lang="cs-CZ" sz="1600" b="1" baseline="30000" smtClean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l"/>
              <a:t>‹#›</a:t>
            </a:fld>
            <a:endParaRPr lang="cs-CZ" sz="1600" b="1" baseline="30000" dirty="0">
              <a:solidFill>
                <a:srgbClr val="12132C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xmlns="" id="{634C93F5-9762-07A6-465B-C9154362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27" y="2317644"/>
            <a:ext cx="5166815" cy="211735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2200" b="1">
                <a:solidFill>
                  <a:srgbClr val="181826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sk-SK" dirty="0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xmlns="" id="{EBCE2DFD-8C72-56A6-50CB-5463BA77A967}"/>
              </a:ext>
            </a:extLst>
          </p:cNvPr>
          <p:cNvSpPr txBox="1">
            <a:spLocks/>
          </p:cNvSpPr>
          <p:nvPr userDrawn="1"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sp>
        <p:nvSpPr>
          <p:cNvPr id="27" name="Zástupný symbol textu 3">
            <a:extLst>
              <a:ext uri="{FF2B5EF4-FFF2-40B4-BE49-F238E27FC236}">
                <a16:creationId xmlns:a16="http://schemas.microsoft.com/office/drawing/2014/main" xmlns="" id="{BEA78459-12A3-6C6E-7538-B39DB39380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461117" y="2317644"/>
            <a:ext cx="3808245" cy="106004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sk-SK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xmlns="" id="{16B651A6-23C1-4D44-A1E9-CE6CA1ADC024}"/>
              </a:ext>
            </a:extLst>
          </p:cNvPr>
          <p:cNvSpPr txBox="1"/>
          <p:nvPr userDrawn="1"/>
        </p:nvSpPr>
        <p:spPr>
          <a:xfrm>
            <a:off x="830327" y="1365699"/>
            <a:ext cx="56405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3600" b="1" dirty="0" err="1">
                <a:solidFill>
                  <a:srgbClr val="1213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</a:t>
            </a:r>
            <a:r>
              <a:rPr lang="sk-SK" sz="3600" b="1" dirty="0">
                <a:solidFill>
                  <a:srgbClr val="1213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k-SK" sz="3600" b="1" dirty="0" err="1">
                <a:solidFill>
                  <a:srgbClr val="1213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</a:t>
            </a:r>
            <a:endParaRPr lang="sk-SK" sz="3600" b="1" dirty="0">
              <a:solidFill>
                <a:srgbClr val="1213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9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60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4B393-5DB0-4814-8252-6FEAC0E05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18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9" r:id="rId6"/>
    <p:sldLayoutId id="2147483667" r:id="rId7"/>
    <p:sldLayoutId id="2147483670" r:id="rId8"/>
    <p:sldLayoutId id="214748365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7FFD0E73-603D-3F78-B831-AFFB74460332}"/>
              </a:ext>
            </a:extLst>
          </p:cNvPr>
          <p:cNvSpPr txBox="1"/>
          <p:nvPr/>
        </p:nvSpPr>
        <p:spPr>
          <a:xfrm>
            <a:off x="1560013" y="5380626"/>
            <a:ext cx="907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P</a:t>
            </a:r>
            <a:r>
              <a:rPr lang="en-US" dirty="0" err="1">
                <a:solidFill>
                  <a:schemeClr val="bg1"/>
                </a:solidFill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rofessional</a:t>
            </a:r>
            <a:r>
              <a:rPr lang="en-US" dirty="0">
                <a:solidFill>
                  <a:schemeClr val="bg1"/>
                </a:solidFill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 audio devices</a:t>
            </a:r>
            <a:r>
              <a:rPr lang="sk-SK" dirty="0">
                <a:solidFill>
                  <a:schemeClr val="bg1"/>
                </a:solidFill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designed for broadcast and theaters</a:t>
            </a:r>
            <a:endParaRPr lang="sk-SK" dirty="0">
              <a:solidFill>
                <a:schemeClr val="bg1"/>
              </a:solidFill>
              <a:latin typeface="Roboto Light" panose="020F0502020204030204" pitchFamily="2" charset="0"/>
              <a:ea typeface="Roboto Light" panose="020F0502020204030204" pitchFamily="2" charset="0"/>
              <a:cs typeface="Roboto Light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8ECCDDB6-9956-0B39-E242-306FBB030A17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9769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Block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diagram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00" y="1728000"/>
            <a:ext cx="6999950" cy="3862800"/>
          </a:xfrm>
          <a:prstGeom prst="rect">
            <a:avLst/>
          </a:prstGeom>
          <a:ln w="31750" cap="rnd">
            <a:solidFill>
              <a:srgbClr val="F37116"/>
            </a:solidFill>
          </a:ln>
        </p:spPr>
      </p:pic>
    </p:spTree>
    <p:extLst>
      <p:ext uri="{BB962C8B-B14F-4D97-AF65-F5344CB8AC3E}">
        <p14:creationId xmlns:p14="http://schemas.microsoft.com/office/powerpoint/2010/main" val="32026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8ECCDDB6-9956-0B39-E242-306FBB030A17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9769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Block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diagram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10" y="1726859"/>
            <a:ext cx="7005655" cy="3862657"/>
          </a:xfrm>
          <a:prstGeom prst="rect">
            <a:avLst/>
          </a:prstGeom>
          <a:ln w="31750" cap="rnd">
            <a:solidFill>
              <a:srgbClr val="F58220"/>
            </a:solidFill>
          </a:ln>
        </p:spPr>
      </p:pic>
    </p:spTree>
    <p:extLst>
      <p:ext uri="{BB962C8B-B14F-4D97-AF65-F5344CB8AC3E}">
        <p14:creationId xmlns:p14="http://schemas.microsoft.com/office/powerpoint/2010/main" val="38277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10">
            <a:extLst>
              <a:ext uri="{FF2B5EF4-FFF2-40B4-BE49-F238E27FC236}">
                <a16:creationId xmlns:a16="http://schemas.microsoft.com/office/drawing/2014/main" xmlns="" id="{D399BB36-7E49-6A59-E227-3847A9466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5898" y="4533583"/>
            <a:ext cx="5340348" cy="770499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HA-8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xmlns="" id="{AB50C12A-938E-8EE5-1FF7-486E01F55063}"/>
              </a:ext>
            </a:extLst>
          </p:cNvPr>
          <p:cNvSpPr txBox="1"/>
          <p:nvPr/>
        </p:nvSpPr>
        <p:spPr>
          <a:xfrm>
            <a:off x="363546" y="1600202"/>
            <a:ext cx="4080164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Modular, 8 stereo channel studio headphone amplifier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xmlns="" id="{47351479-C3A7-A43F-98B6-78C424615C3E}"/>
              </a:ext>
            </a:extLst>
          </p:cNvPr>
          <p:cNvSpPr txBox="1"/>
          <p:nvPr/>
        </p:nvSpPr>
        <p:spPr>
          <a:xfrm>
            <a:off x="6506239" y="910365"/>
            <a:ext cx="5536918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>
                <a:latin typeface="Roboto" panose="02000000000000000000" pitchFamily="2" charset="0"/>
              </a:rPr>
              <a:t>3 stereo </a:t>
            </a:r>
            <a:r>
              <a:rPr lang="sk-SK" dirty="0" err="1">
                <a:latin typeface="Roboto" panose="02000000000000000000" pitchFamily="2" charset="0"/>
              </a:rPr>
              <a:t>balanced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inputs</a:t>
            </a:r>
            <a:endParaRPr lang="sk-SK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>
                <a:latin typeface="Roboto" panose="02000000000000000000" pitchFamily="2" charset="0"/>
              </a:rPr>
              <a:t>8 </a:t>
            </a:r>
            <a:r>
              <a:rPr lang="sk-SK" dirty="0" err="1">
                <a:latin typeface="Roboto" panose="02000000000000000000" pitchFamily="2" charset="0"/>
              </a:rPr>
              <a:t>independent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headphone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outputs</a:t>
            </a:r>
            <a:endParaRPr lang="sk-SK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Local</a:t>
            </a:r>
            <a:r>
              <a:rPr lang="sk-SK" dirty="0">
                <a:latin typeface="Roboto" panose="02000000000000000000" pitchFamily="2" charset="0"/>
              </a:rPr>
              <a:t>/ </a:t>
            </a:r>
            <a:r>
              <a:rPr lang="sk-SK" dirty="0" err="1">
                <a:latin typeface="Roboto" panose="02000000000000000000" pitchFamily="2" charset="0"/>
              </a:rPr>
              <a:t>remote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headphone</a:t>
            </a:r>
            <a:r>
              <a:rPr lang="sk-SK" dirty="0">
                <a:latin typeface="Roboto" panose="02000000000000000000" pitchFamily="2" charset="0"/>
              </a:rPr>
              <a:t> output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>
                <a:latin typeface="Roboto" panose="02000000000000000000" pitchFamily="2" charset="0"/>
              </a:rPr>
              <a:t>VCA </a:t>
            </a:r>
            <a:r>
              <a:rPr lang="sk-SK" dirty="0" err="1">
                <a:latin typeface="Roboto" panose="02000000000000000000" pitchFamily="2" charset="0"/>
              </a:rPr>
              <a:t>volume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control</a:t>
            </a:r>
            <a:r>
              <a:rPr lang="en-US" dirty="0">
                <a:latin typeface="Roboto" panose="02000000000000000000" pitchFamily="2" charset="0"/>
              </a:rPr>
              <a:t> (</a:t>
            </a:r>
            <a:r>
              <a:rPr lang="en-US" dirty="0" smtClean="0">
                <a:latin typeface="Roboto" panose="02000000000000000000" pitchFamily="2" charset="0"/>
              </a:rPr>
              <a:t>Voltage</a:t>
            </a:r>
            <a:r>
              <a:rPr lang="sk-SK" dirty="0" smtClean="0">
                <a:latin typeface="Roboto" panose="02000000000000000000" pitchFamily="2" charset="0"/>
              </a:rPr>
              <a:t/>
            </a:r>
            <a:br>
              <a:rPr lang="sk-SK" dirty="0" smtClean="0">
                <a:latin typeface="Roboto" panose="02000000000000000000" pitchFamily="2" charset="0"/>
              </a:rPr>
            </a:br>
            <a:r>
              <a:rPr lang="en-US" dirty="0" smtClean="0">
                <a:latin typeface="Roboto" panose="02000000000000000000" pitchFamily="2" charset="0"/>
              </a:rPr>
              <a:t>controlled </a:t>
            </a:r>
            <a:r>
              <a:rPr lang="en-US" dirty="0">
                <a:latin typeface="Roboto" panose="02000000000000000000" pitchFamily="2" charset="0"/>
              </a:rPr>
              <a:t>amplifier)</a:t>
            </a:r>
            <a:endParaRPr lang="sk-SK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Wide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regulation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range</a:t>
            </a:r>
            <a:endParaRPr lang="sk-SK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Input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selection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routing</a:t>
            </a:r>
            <a:r>
              <a:rPr lang="sk-SK" dirty="0">
                <a:latin typeface="Roboto" panose="02000000000000000000" pitchFamily="2" charset="0"/>
              </a:rPr>
              <a:t> switch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High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power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independent</a:t>
            </a:r>
            <a:r>
              <a:rPr lang="sk-SK" dirty="0">
                <a:latin typeface="Roboto" panose="02000000000000000000" pitchFamily="2" charset="0"/>
              </a:rPr>
              <a:t> to </a:t>
            </a:r>
            <a:br>
              <a:rPr lang="sk-SK" dirty="0">
                <a:latin typeface="Roboto" panose="02000000000000000000" pitchFamily="2" charset="0"/>
              </a:rPr>
            </a:br>
            <a:r>
              <a:rPr lang="sk-SK" dirty="0" err="1">
                <a:latin typeface="Roboto" panose="02000000000000000000" pitchFamily="2" charset="0"/>
              </a:rPr>
              <a:t>headpone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impedance</a:t>
            </a:r>
            <a:endParaRPr lang="sk-SK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High-Fidelity</a:t>
            </a:r>
            <a:r>
              <a:rPr lang="sk-SK" dirty="0">
                <a:latin typeface="Roboto" panose="02000000000000000000" pitchFamily="2" charset="0"/>
              </a:rPr>
              <a:t>, </a:t>
            </a:r>
            <a:r>
              <a:rPr lang="sk-SK" dirty="0" err="1">
                <a:latin typeface="Roboto" panose="02000000000000000000" pitchFamily="2" charset="0"/>
              </a:rPr>
              <a:t>High-Performance</a:t>
            </a:r>
            <a:r>
              <a:rPr lang="sk-SK" dirty="0">
                <a:latin typeface="Roboto" panose="02000000000000000000" pitchFamily="2" charset="0"/>
              </a:rPr>
              <a:t> </a:t>
            </a:r>
            <a:br>
              <a:rPr lang="sk-SK" dirty="0">
                <a:latin typeface="Roboto" panose="02000000000000000000" pitchFamily="2" charset="0"/>
              </a:rPr>
            </a:br>
            <a:r>
              <a:rPr lang="sk-SK" dirty="0">
                <a:latin typeface="Roboto" panose="02000000000000000000" pitchFamily="2" charset="0"/>
              </a:rPr>
              <a:t>audio </a:t>
            </a:r>
            <a:r>
              <a:rPr lang="sk-SK" dirty="0" err="1">
                <a:latin typeface="Roboto" panose="02000000000000000000" pitchFamily="2" charset="0"/>
              </a:rPr>
              <a:t>amplifier</a:t>
            </a:r>
            <a:endParaRPr lang="sk-SK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High</a:t>
            </a:r>
            <a:r>
              <a:rPr lang="sk-SK" dirty="0">
                <a:latin typeface="Roboto" panose="02000000000000000000" pitchFamily="2" charset="0"/>
              </a:rPr>
              <a:t> output </a:t>
            </a:r>
            <a:r>
              <a:rPr lang="sk-SK" dirty="0" err="1">
                <a:latin typeface="Roboto" panose="02000000000000000000" pitchFamily="2" charset="0"/>
              </a:rPr>
              <a:t>power</a:t>
            </a:r>
            <a:endParaRPr lang="sk-SK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Rack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mountable</a:t>
            </a:r>
            <a:r>
              <a:rPr lang="sk-SK" dirty="0">
                <a:latin typeface="Roboto" panose="02000000000000000000" pitchFamily="2" charset="0"/>
              </a:rPr>
              <a:t> – 2RU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Can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be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downscaled</a:t>
            </a:r>
            <a:r>
              <a:rPr lang="sk-SK" dirty="0">
                <a:latin typeface="Roboto" panose="02000000000000000000" pitchFamily="2" charset="0"/>
              </a:rPr>
              <a:t> to </a:t>
            </a:r>
            <a:r>
              <a:rPr lang="sk-SK" dirty="0" err="1">
                <a:latin typeface="Roboto" panose="02000000000000000000" pitchFamily="2" charset="0"/>
              </a:rPr>
              <a:t>four</a:t>
            </a:r>
            <a:r>
              <a:rPr lang="sk-SK" dirty="0">
                <a:latin typeface="Roboto" panose="02000000000000000000" pitchFamily="2" charset="0"/>
              </a:rPr>
              <a:t> stereo </a:t>
            </a:r>
            <a:r>
              <a:rPr lang="sk-SK" dirty="0" err="1">
                <a:latin typeface="Roboto" panose="02000000000000000000" pitchFamily="2" charset="0"/>
              </a:rPr>
              <a:t>headphones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channels</a:t>
            </a:r>
            <a:endParaRPr lang="sk-SK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dirty="0" err="1">
                <a:latin typeface="Roboto" panose="02000000000000000000" pitchFamily="2" charset="0"/>
              </a:rPr>
              <a:t>includes</a:t>
            </a:r>
            <a:r>
              <a:rPr lang="sk-SK" dirty="0">
                <a:latin typeface="Roboto" panose="02000000000000000000" pitchFamily="2" charset="0"/>
              </a:rPr>
              <a:t> 8 </a:t>
            </a:r>
            <a:r>
              <a:rPr lang="sk-SK" dirty="0" err="1">
                <a:latin typeface="Roboto" panose="02000000000000000000" pitchFamily="2" charset="0"/>
              </a:rPr>
              <a:t>remote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headphone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volume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control</a:t>
            </a:r>
            <a:r>
              <a:rPr lang="sk-SK" dirty="0">
                <a:latin typeface="Roboto" panose="02000000000000000000" pitchFamily="2" charset="0"/>
              </a:rPr>
              <a:t> </a:t>
            </a:r>
            <a:r>
              <a:rPr lang="sk-SK" dirty="0" err="1">
                <a:latin typeface="Roboto" panose="02000000000000000000" pitchFamily="2" charset="0"/>
              </a:rPr>
              <a:t>units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2" y="3734215"/>
            <a:ext cx="3524544" cy="125430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015" y="2679742"/>
            <a:ext cx="3594272" cy="11727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F846D5D-E5CF-DFB2-2F04-D78BB347A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86" y="1986534"/>
            <a:ext cx="1246290" cy="12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5526314" y="893680"/>
            <a:ext cx="62535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Headphone Inputs &amp; Outputs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HA-8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7" y="2714625"/>
            <a:ext cx="71342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5526314" y="893680"/>
            <a:ext cx="62535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Remote headphone output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HA-8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5F168A85-15CE-5B18-D091-5DBBE6E2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62" y="1438186"/>
            <a:ext cx="4350338" cy="43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1E3C27FD-4874-17BE-6A93-0C5974B67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60" y="1224173"/>
            <a:ext cx="4778364" cy="477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3680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Application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</a:t>
            </a:r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scheme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HA-8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662" y="1592618"/>
            <a:ext cx="5161750" cy="4713927"/>
          </a:xfrm>
          <a:prstGeom prst="rect">
            <a:avLst/>
          </a:prstGeom>
          <a:ln w="31750" cap="rnd">
            <a:solidFill>
              <a:srgbClr val="F37116"/>
            </a:solidFill>
          </a:ln>
        </p:spPr>
      </p:pic>
    </p:spTree>
    <p:extLst>
      <p:ext uri="{BB962C8B-B14F-4D97-AF65-F5344CB8AC3E}">
        <p14:creationId xmlns:p14="http://schemas.microsoft.com/office/powerpoint/2010/main" val="40412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3680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Block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diagram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HA-8 </a:t>
            </a:r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V</a:t>
            </a:r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7" name="Picture 2" descr="https://www.audioresolution.com/wp-content/uploads/2024/03/HA-8-block-dia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63" y="1620654"/>
            <a:ext cx="5252473" cy="4870522"/>
          </a:xfrm>
          <a:prstGeom prst="rect">
            <a:avLst/>
          </a:prstGeom>
          <a:noFill/>
          <a:ln w="31750">
            <a:solidFill>
              <a:srgbClr val="F582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4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10">
            <a:extLst>
              <a:ext uri="{FF2B5EF4-FFF2-40B4-BE49-F238E27FC236}">
                <a16:creationId xmlns:a16="http://schemas.microsoft.com/office/drawing/2014/main" xmlns="" id="{D399BB36-7E49-6A59-E227-3847A9466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4064" y="4041552"/>
            <a:ext cx="5340348" cy="770499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LC</a:t>
            </a:r>
            <a:r>
              <a:rPr lang="en-US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-</a:t>
            </a:r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1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xmlns="" id="{AB50C12A-938E-8EE5-1FF7-486E01F55063}"/>
              </a:ext>
            </a:extLst>
          </p:cNvPr>
          <p:cNvSpPr txBox="1"/>
          <p:nvPr/>
        </p:nvSpPr>
        <p:spPr>
          <a:xfrm>
            <a:off x="363546" y="1600202"/>
            <a:ext cx="4080164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Studio monitor control unit with talkback and GPIO logic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xmlns="" id="{47351479-C3A7-A43F-98B6-78C424615C3E}"/>
              </a:ext>
            </a:extLst>
          </p:cNvPr>
          <p:cNvSpPr txBox="1"/>
          <p:nvPr/>
        </p:nvSpPr>
        <p:spPr>
          <a:xfrm>
            <a:off x="6532333" y="1100147"/>
            <a:ext cx="553691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latin typeface="Roboto" panose="02000000000000000000" pitchFamily="2" charset="0"/>
              </a:rPr>
              <a:t>2 </a:t>
            </a:r>
            <a:r>
              <a:rPr lang="sk-SK" sz="2000" dirty="0" err="1">
                <a:latin typeface="Roboto" panose="02000000000000000000" pitchFamily="2" charset="0"/>
              </a:rPr>
              <a:t>talkback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mic</a:t>
            </a:r>
            <a:r>
              <a:rPr lang="sk-SK" sz="2000" dirty="0">
                <a:latin typeface="Roboto" panose="02000000000000000000" pitchFamily="2" charset="0"/>
              </a:rPr>
              <a:t>/</a:t>
            </a:r>
            <a:r>
              <a:rPr lang="sk-SK" sz="2000" dirty="0" err="1">
                <a:latin typeface="Roboto" panose="02000000000000000000" pitchFamily="2" charset="0"/>
              </a:rPr>
              <a:t>line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inputs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Adjustable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gain</a:t>
            </a:r>
            <a:r>
              <a:rPr lang="sk-SK" sz="2000" dirty="0">
                <a:latin typeface="Roboto" panose="02000000000000000000" pitchFamily="2" charset="0"/>
              </a:rPr>
              <a:t> and </a:t>
            </a:r>
            <a:r>
              <a:rPr lang="sk-SK" sz="2000" dirty="0" err="1">
                <a:latin typeface="Roboto" panose="02000000000000000000" pitchFamily="2" charset="0"/>
              </a:rPr>
              <a:t>phantom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power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sk-SK" sz="2000" dirty="0" err="1">
                <a:latin typeface="Roboto" panose="02000000000000000000" pitchFamily="2" charset="0"/>
              </a:rPr>
              <a:t>for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talkback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inputs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Separate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talkback</a:t>
            </a:r>
            <a:r>
              <a:rPr lang="sk-SK" sz="2000" dirty="0">
                <a:latin typeface="Roboto" panose="02000000000000000000" pitchFamily="2" charset="0"/>
              </a:rPr>
              <a:t> audio output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Isolated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Red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Light</a:t>
            </a:r>
            <a:r>
              <a:rPr lang="sk-SK" sz="2000" dirty="0">
                <a:latin typeface="Roboto" panose="02000000000000000000" pitchFamily="2" charset="0"/>
              </a:rPr>
              <a:t> GPI </a:t>
            </a:r>
            <a:r>
              <a:rPr lang="sk-SK" sz="2000" dirty="0" err="1">
                <a:latin typeface="Roboto" panose="02000000000000000000" pitchFamily="2" charset="0"/>
              </a:rPr>
              <a:t>input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Talkback</a:t>
            </a:r>
            <a:r>
              <a:rPr lang="sk-SK" sz="2000" dirty="0">
                <a:latin typeface="Roboto" panose="02000000000000000000" pitchFamily="2" charset="0"/>
              </a:rPr>
              <a:t> GPI </a:t>
            </a:r>
            <a:r>
              <a:rPr lang="sk-SK" sz="2000" dirty="0" err="1">
                <a:latin typeface="Roboto" panose="02000000000000000000" pitchFamily="2" charset="0"/>
              </a:rPr>
              <a:t>outputs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Separate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enable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switches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sk-SK" sz="2000" dirty="0" err="1">
                <a:latin typeface="Roboto" panose="02000000000000000000" pitchFamily="2" charset="0"/>
              </a:rPr>
              <a:t>for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talkback</a:t>
            </a:r>
            <a:r>
              <a:rPr lang="sk-SK" sz="2000" dirty="0">
                <a:latin typeface="Roboto" panose="02000000000000000000" pitchFamily="2" charset="0"/>
              </a:rPr>
              <a:t> and playback </a:t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sk-SK" sz="2000" dirty="0" err="1">
                <a:latin typeface="Roboto" panose="02000000000000000000" pitchFamily="2" charset="0"/>
              </a:rPr>
              <a:t>blocking</a:t>
            </a:r>
            <a:r>
              <a:rPr lang="sk-SK" sz="2000" dirty="0">
                <a:latin typeface="Roboto" panose="02000000000000000000" pitchFamily="2" charset="0"/>
              </a:rPr>
              <a:t> on RED </a:t>
            </a:r>
            <a:r>
              <a:rPr lang="sk-SK" sz="2000" dirty="0" err="1">
                <a:latin typeface="Roboto" panose="02000000000000000000" pitchFamily="2" charset="0"/>
              </a:rPr>
              <a:t>light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latin typeface="Roboto" panose="02000000000000000000" pitchFamily="2" charset="0"/>
              </a:rPr>
              <a:t>GPIO </a:t>
            </a:r>
            <a:r>
              <a:rPr lang="sk-SK" sz="2000" dirty="0" err="1">
                <a:latin typeface="Roboto" panose="02000000000000000000" pitchFamily="2" charset="0"/>
              </a:rPr>
              <a:t>indication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LEDs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Simple</a:t>
            </a:r>
            <a:r>
              <a:rPr lang="sk-SK" sz="2000" dirty="0">
                <a:latin typeface="Roboto" panose="02000000000000000000" pitchFamily="2" charset="0"/>
              </a:rPr>
              <a:t> CAT5e </a:t>
            </a:r>
            <a:r>
              <a:rPr lang="sk-SK" sz="2000" dirty="0" err="1">
                <a:latin typeface="Roboto" panose="02000000000000000000" pitchFamily="2" charset="0"/>
              </a:rPr>
              <a:t>cabling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for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talkback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microphone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remote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control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panels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6" y="4147151"/>
            <a:ext cx="5120828" cy="148051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944" y="2841223"/>
            <a:ext cx="4787450" cy="142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9279F32E-A0C5-56A4-11EC-5E0B68216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94" y="205742"/>
            <a:ext cx="10287000" cy="6858000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3631147" y="897472"/>
            <a:ext cx="8148731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2 talkback Mic/Line </a:t>
            </a:r>
            <a:r>
              <a:rPr lang="en-US" sz="32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inputs</a:t>
            </a:r>
            <a:r>
              <a:rPr lang="sk-SK" sz="32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/>
            </a:r>
            <a:br>
              <a:rPr lang="sk-SK" sz="32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</a:b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Line In &amp; Line out to Studio </a:t>
            </a:r>
            <a:r>
              <a:rPr lang="en-US" sz="32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Monitors</a:t>
            </a:r>
            <a:r>
              <a:rPr lang="sk-SK" sz="32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/>
            </a:r>
            <a:br>
              <a:rPr lang="sk-SK" sz="32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</a:b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GPIO3 for RED light</a:t>
            </a:r>
          </a:p>
          <a:p>
            <a:pPr algn="r"/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  <a:p>
            <a:pPr algn="r"/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LC</a:t>
            </a:r>
            <a:r>
              <a:rPr lang="en-US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-</a:t>
            </a:r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1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87" y="1500052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7472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Application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</a:t>
            </a:r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scheme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LC</a:t>
            </a:r>
            <a:r>
              <a:rPr lang="en-US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-</a:t>
            </a:r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1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1028" name="Picture 4" descr="https://www.audioresolution.com/wp-content/uploads/2024/04/LC1-application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00" y="1555294"/>
            <a:ext cx="6251801" cy="4865215"/>
          </a:xfrm>
          <a:prstGeom prst="rect">
            <a:avLst/>
          </a:prstGeom>
          <a:noFill/>
          <a:ln w="31750" cap="rnd">
            <a:solidFill>
              <a:srgbClr val="F371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FB214083-60CE-8247-9A77-C9FCDC46B79F}"/>
              </a:ext>
            </a:extLst>
          </p:cNvPr>
          <p:cNvSpPr txBox="1"/>
          <p:nvPr/>
        </p:nvSpPr>
        <p:spPr>
          <a:xfrm>
            <a:off x="8858250" y="4856238"/>
            <a:ext cx="264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600" b="1" dirty="0">
                <a:solidFill>
                  <a:srgbClr val="F582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Bohumil </a:t>
            </a:r>
            <a:r>
              <a:rPr lang="sk-SK" sz="1600" b="1" dirty="0" err="1">
                <a:solidFill>
                  <a:srgbClr val="F582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Tonkovic</a:t>
            </a:r>
            <a:r>
              <a:rPr lang="sk-SK" sz="1600" b="1" dirty="0">
                <a:solidFill>
                  <a:srgbClr val="F582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/ CEO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xmlns="" id="{16B651A6-23C1-4D44-A1E9-CE6CA1ADC024}"/>
              </a:ext>
            </a:extLst>
          </p:cNvPr>
          <p:cNvSpPr txBox="1"/>
          <p:nvPr/>
        </p:nvSpPr>
        <p:spPr>
          <a:xfrm>
            <a:off x="830327" y="2314124"/>
            <a:ext cx="564055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b="1" dirty="0">
                <a:solidFill>
                  <a:srgbClr val="1213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Audio Resolution is a European company specializing in the production of professional audio devices designed for broadcast and theaters.</a:t>
            </a:r>
            <a:endParaRPr lang="sk-SK" sz="2200" b="1" dirty="0">
              <a:solidFill>
                <a:srgbClr val="1213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1"/>
          </p:nvPr>
        </p:nvSpPr>
        <p:spPr>
          <a:xfrm>
            <a:off x="7305675" y="2778251"/>
            <a:ext cx="4199213" cy="1780180"/>
          </a:xfrm>
        </p:spPr>
        <p:txBody>
          <a:bodyPr>
            <a:noAutofit/>
          </a:bodyPr>
          <a:lstStyle/>
          <a:p>
            <a:r>
              <a:rPr lang="en-US" dirty="0"/>
              <a:t>Drawing upon our extensive experience in system integration of AV technologies, we have produced distinctive devices tailored for our projects and clients.</a:t>
            </a:r>
          </a:p>
          <a:p>
            <a:r>
              <a:rPr lang="en-US" dirty="0" smtClean="0"/>
              <a:t>Today</a:t>
            </a:r>
            <a:r>
              <a:rPr lang="en-US" dirty="0"/>
              <a:t>, we proudly extend the availability of these unique solutions to a global audience.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981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7472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Block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diagram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LC</a:t>
            </a:r>
            <a:r>
              <a:rPr lang="en-US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-</a:t>
            </a:r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1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7" name="Picture 2" descr="https://www.audioresolution.com/wp-content/uploads/2024/03/LC1-block-dia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03" y="1529336"/>
            <a:ext cx="7003004" cy="4207128"/>
          </a:xfrm>
          <a:prstGeom prst="rect">
            <a:avLst/>
          </a:prstGeom>
          <a:noFill/>
          <a:ln w="31750">
            <a:solidFill>
              <a:srgbClr val="F582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10">
            <a:extLst>
              <a:ext uri="{FF2B5EF4-FFF2-40B4-BE49-F238E27FC236}">
                <a16:creationId xmlns:a16="http://schemas.microsoft.com/office/drawing/2014/main" xmlns="" id="{D399BB36-7E49-6A59-E227-3847A9466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31854" y="4814232"/>
            <a:ext cx="5340348" cy="770499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AFP-16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xmlns="" id="{AB50C12A-938E-8EE5-1FF7-486E01F55063}"/>
              </a:ext>
            </a:extLst>
          </p:cNvPr>
          <p:cNvSpPr txBox="1"/>
          <p:nvPr/>
        </p:nvSpPr>
        <p:spPr>
          <a:xfrm>
            <a:off x="363546" y="1600202"/>
            <a:ext cx="408016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Professional </a:t>
            </a:r>
            <a:r>
              <a:rPr lang="sk-SK" sz="2400" dirty="0" err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instant</a:t>
            </a:r>
            <a:r>
              <a:rPr lang="sk-SK" sz="24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 </a:t>
            </a:r>
            <a:r>
              <a:rPr lang="sk-SK" sz="2400" dirty="0" err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messaging</a:t>
            </a:r>
            <a:r>
              <a:rPr lang="sk-SK" sz="24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 audio </a:t>
            </a:r>
            <a:r>
              <a:rPr lang="sk-SK" sz="2400" dirty="0" err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player</a:t>
            </a:r>
            <a:endParaRPr lang="en-US" sz="2400" dirty="0">
              <a:solidFill>
                <a:schemeClr val="bg1"/>
              </a:solidFill>
              <a:latin typeface="Roboto Thin" panose="02000000000000000000" pitchFamily="2" charset="0"/>
              <a:ea typeface="Roboto Thin" panose="02000000000000000000" pitchFamily="2" charset="0"/>
              <a:cs typeface="Bebas Neue Regular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70AB6106-7625-FCFD-0763-4118793CE332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xmlns="" id="{47351479-C3A7-A43F-98B6-78C424615C3E}"/>
              </a:ext>
            </a:extLst>
          </p:cNvPr>
          <p:cNvSpPr txBox="1"/>
          <p:nvPr/>
        </p:nvSpPr>
        <p:spPr>
          <a:xfrm>
            <a:off x="6532333" y="1257232"/>
            <a:ext cx="553691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</a:rPr>
              <a:t>16 playback buttons with LED </a:t>
            </a:r>
            <a:r>
              <a:rPr lang="sk-SK" sz="2000" dirty="0">
                <a:latin typeface="Roboto" panose="02000000000000000000" pitchFamily="2" charset="0"/>
              </a:rPr>
              <a:t/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</a:rPr>
              <a:t>playback indication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</a:rPr>
              <a:t>Transformer balanced audio </a:t>
            </a:r>
            <a:r>
              <a:rPr lang="sk-SK" sz="2000" dirty="0">
                <a:latin typeface="Roboto" panose="02000000000000000000" pitchFamily="2" charset="0"/>
              </a:rPr>
              <a:t/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</a:rPr>
              <a:t>output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</a:rPr>
              <a:t>Isolated GPI inputs and output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</a:rPr>
              <a:t>Announcement master volume </a:t>
            </a:r>
            <a:r>
              <a:rPr lang="sk-SK" sz="2000" dirty="0">
                <a:latin typeface="Roboto" panose="02000000000000000000" pitchFamily="2" charset="0"/>
              </a:rPr>
              <a:t/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</a:rPr>
              <a:t>control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</a:rPr>
              <a:t>Announcement playback </a:t>
            </a:r>
            <a:r>
              <a:rPr lang="sk-SK" sz="2000" dirty="0">
                <a:latin typeface="Roboto" panose="02000000000000000000" pitchFamily="2" charset="0"/>
              </a:rPr>
              <a:t/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</a:rPr>
              <a:t>blocking signalization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</a:rPr>
              <a:t>Built in control speaker with </a:t>
            </a:r>
            <a:r>
              <a:rPr lang="sk-SK" sz="2000" dirty="0">
                <a:latin typeface="Roboto" panose="02000000000000000000" pitchFamily="2" charset="0"/>
              </a:rPr>
              <a:t/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</a:rPr>
              <a:t>volume control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660" y="2682123"/>
            <a:ext cx="4238625" cy="11049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89" y="4031178"/>
            <a:ext cx="37909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7472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AFP-16 backside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AFP-16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C1603E21-AF6A-28B2-C5A3-47AE93A99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12" y="118036"/>
            <a:ext cx="8157882" cy="543858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2" y="3680292"/>
            <a:ext cx="68103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7472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Application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</a:t>
            </a:r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scheme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AFP-16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00" y="1598400"/>
            <a:ext cx="6478734" cy="4305600"/>
          </a:xfrm>
          <a:prstGeom prst="rect">
            <a:avLst/>
          </a:prstGeom>
          <a:noFill/>
          <a:ln w="31750" cap="rnd">
            <a:solidFill>
              <a:srgbClr val="F37116"/>
            </a:solidFill>
          </a:ln>
        </p:spPr>
      </p:pic>
    </p:spTree>
    <p:extLst>
      <p:ext uri="{BB962C8B-B14F-4D97-AF65-F5344CB8AC3E}">
        <p14:creationId xmlns:p14="http://schemas.microsoft.com/office/powerpoint/2010/main" val="28385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xmlns="" id="{86CCC78B-E74D-85E6-91A3-F3A85FC1028D}"/>
              </a:ext>
            </a:extLst>
          </p:cNvPr>
          <p:cNvSpPr/>
          <p:nvPr/>
        </p:nvSpPr>
        <p:spPr>
          <a:xfrm>
            <a:off x="0" y="-1"/>
            <a:ext cx="12191999" cy="6857999"/>
          </a:xfrm>
          <a:prstGeom prst="rect">
            <a:avLst/>
          </a:prstGeom>
          <a:gradFill flip="none" rotWithShape="1">
            <a:gsLst>
              <a:gs pos="40000">
                <a:srgbClr val="181A3C"/>
              </a:gs>
              <a:gs pos="0">
                <a:srgbClr val="F58220"/>
              </a:gs>
              <a:gs pos="100000">
                <a:srgbClr val="030309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116" y="1441215"/>
            <a:ext cx="6427973" cy="1594773"/>
          </a:xfrm>
          <a:prstGeom prst="rect">
            <a:avLst/>
          </a:prstGeom>
        </p:spPr>
      </p:pic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xmlns="" id="{7BDD3E75-28FB-5262-227A-54F2E6D832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" y="6266656"/>
            <a:ext cx="2743200" cy="365125"/>
          </a:xfrm>
        </p:spPr>
        <p:txBody>
          <a:bodyPr/>
          <a:lstStyle/>
          <a:p>
            <a:pPr algn="l"/>
            <a:fld id="{1C94B393-5DB0-4814-8252-6FEAC0E0598F}" type="slidenum">
              <a:rPr lang="sk-SK" smtClean="0"/>
              <a:pPr algn="l"/>
              <a:t>24</a:t>
            </a:fld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7FFD0E73-603D-3F78-B831-AFFB74460332}"/>
              </a:ext>
            </a:extLst>
          </p:cNvPr>
          <p:cNvSpPr txBox="1"/>
          <p:nvPr/>
        </p:nvSpPr>
        <p:spPr>
          <a:xfrm>
            <a:off x="1560008" y="4004788"/>
            <a:ext cx="907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400" dirty="0" err="1">
                <a:solidFill>
                  <a:schemeClr val="bg1"/>
                </a:solidFill>
              </a:rPr>
              <a:t>Thank</a:t>
            </a:r>
            <a:r>
              <a:rPr lang="sk-SK" sz="5400" dirty="0">
                <a:solidFill>
                  <a:schemeClr val="bg1"/>
                </a:solidFill>
              </a:rPr>
              <a:t> </a:t>
            </a:r>
            <a:r>
              <a:rPr lang="sk-SK" sz="5400" dirty="0" err="1">
                <a:solidFill>
                  <a:schemeClr val="bg1"/>
                </a:solidFill>
              </a:rPr>
              <a:t>you</a:t>
            </a:r>
            <a:r>
              <a:rPr lang="sk-SK" sz="5400" dirty="0">
                <a:solidFill>
                  <a:schemeClr val="bg1"/>
                </a:solidFill>
              </a:rPr>
              <a:t> </a:t>
            </a:r>
            <a:r>
              <a:rPr lang="sk-SK" sz="5400" dirty="0" err="1">
                <a:solidFill>
                  <a:schemeClr val="bg1"/>
                </a:solidFill>
              </a:rPr>
              <a:t>for</a:t>
            </a:r>
            <a:r>
              <a:rPr lang="sk-SK" sz="5400" dirty="0">
                <a:solidFill>
                  <a:schemeClr val="bg1"/>
                </a:solidFill>
              </a:rPr>
              <a:t> </a:t>
            </a:r>
            <a:r>
              <a:rPr lang="sk-SK" sz="5400" dirty="0" err="1">
                <a:solidFill>
                  <a:schemeClr val="bg1"/>
                </a:solidFill>
              </a:rPr>
              <a:t>your</a:t>
            </a:r>
            <a:r>
              <a:rPr lang="sk-SK" sz="5400" dirty="0">
                <a:solidFill>
                  <a:schemeClr val="bg1"/>
                </a:solidFill>
              </a:rPr>
              <a:t> </a:t>
            </a:r>
            <a:r>
              <a:rPr lang="sk-SK" sz="5400" dirty="0" err="1">
                <a:solidFill>
                  <a:schemeClr val="bg1"/>
                </a:solidFill>
              </a:rPr>
              <a:t>attention</a:t>
            </a:r>
            <a:endParaRPr lang="sk-SK" sz="5400" dirty="0">
              <a:solidFill>
                <a:schemeClr val="bg1"/>
              </a:solidFill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EC3B30B6-8C2B-3787-DB76-D17060B4D698}"/>
              </a:ext>
            </a:extLst>
          </p:cNvPr>
          <p:cNvSpPr/>
          <p:nvPr/>
        </p:nvSpPr>
        <p:spPr>
          <a:xfrm>
            <a:off x="5247043" y="3634071"/>
            <a:ext cx="1697901" cy="60959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12132C"/>
              </a:highlight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xmlns="" id="{FB214083-60CE-8247-9A77-C9FCDC46B79F}"/>
              </a:ext>
            </a:extLst>
          </p:cNvPr>
          <p:cNvSpPr txBox="1"/>
          <p:nvPr/>
        </p:nvSpPr>
        <p:spPr>
          <a:xfrm>
            <a:off x="4852782" y="5237876"/>
            <a:ext cx="248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>
                <a:solidFill>
                  <a:srgbClr val="F582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www.audioresolution.com</a:t>
            </a:r>
          </a:p>
          <a:p>
            <a:pPr algn="ctr">
              <a:lnSpc>
                <a:spcPct val="200000"/>
              </a:lnSpc>
            </a:pPr>
            <a:r>
              <a:rPr lang="sk-SK" sz="1200" b="1" dirty="0">
                <a:solidFill>
                  <a:srgbClr val="F582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sales@audioresolution.com</a:t>
            </a:r>
          </a:p>
        </p:txBody>
      </p:sp>
    </p:spTree>
    <p:extLst>
      <p:ext uri="{BB962C8B-B14F-4D97-AF65-F5344CB8AC3E}">
        <p14:creationId xmlns:p14="http://schemas.microsoft.com/office/powerpoint/2010/main" val="289409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0">
            <a:extLst>
              <a:ext uri="{FF2B5EF4-FFF2-40B4-BE49-F238E27FC236}">
                <a16:creationId xmlns:a16="http://schemas.microsoft.com/office/drawing/2014/main" xmlns="" id="{D399BB36-7E49-6A59-E227-3847A9466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4064" y="4041552"/>
            <a:ext cx="5340348" cy="770499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xmlns="" id="{4C6A9987-6F23-0806-5619-283BD3DBEBB2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xmlns="" id="{AB50C12A-938E-8EE5-1FF7-486E01F55063}"/>
              </a:ext>
            </a:extLst>
          </p:cNvPr>
          <p:cNvSpPr txBox="1"/>
          <p:nvPr/>
        </p:nvSpPr>
        <p:spPr>
          <a:xfrm>
            <a:off x="363546" y="1600202"/>
            <a:ext cx="4080164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2400" dirty="0" err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Portable</a:t>
            </a:r>
            <a:r>
              <a:rPr lang="sk-SK" sz="24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, 2 </a:t>
            </a:r>
            <a:r>
              <a:rPr lang="sk-SK" sz="2400" dirty="0" err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individual</a:t>
            </a:r>
            <a:r>
              <a:rPr lang="sk-SK" sz="24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 stereo </a:t>
            </a:r>
            <a:r>
              <a:rPr lang="sk-SK" sz="2400" dirty="0" err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headphone</a:t>
            </a:r>
            <a:r>
              <a:rPr lang="sk-SK" sz="24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 </a:t>
            </a:r>
            <a:r>
              <a:rPr lang="sk-SK" sz="2400" dirty="0" err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Bebas Neue Regular"/>
              </a:rPr>
              <a:t>amplifier</a:t>
            </a:r>
            <a:endParaRPr lang="en-US" sz="2400" dirty="0">
              <a:solidFill>
                <a:schemeClr val="bg1"/>
              </a:solidFill>
              <a:latin typeface="Roboto Thin" panose="02000000000000000000" pitchFamily="2" charset="0"/>
              <a:ea typeface="Roboto Thin" panose="02000000000000000000" pitchFamily="2" charset="0"/>
              <a:cs typeface="Bebas Neue Regular"/>
            </a:endParaRP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xmlns="" id="{47351479-C3A7-A43F-98B6-78C424615C3E}"/>
              </a:ext>
            </a:extLst>
          </p:cNvPr>
          <p:cNvSpPr txBox="1"/>
          <p:nvPr/>
        </p:nvSpPr>
        <p:spPr>
          <a:xfrm>
            <a:off x="6532333" y="899769"/>
            <a:ext cx="553691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latin typeface="Roboto" panose="02000000000000000000" pitchFamily="2" charset="0"/>
              </a:rPr>
              <a:t>3 </a:t>
            </a:r>
            <a:r>
              <a:rPr lang="sk-SK" sz="2000" dirty="0" err="1">
                <a:latin typeface="Roboto" panose="02000000000000000000" pitchFamily="2" charset="0"/>
              </a:rPr>
              <a:t>balanced</a:t>
            </a:r>
            <a:r>
              <a:rPr lang="sk-SK" sz="2000" dirty="0">
                <a:latin typeface="Roboto" panose="02000000000000000000" pitchFamily="2" charset="0"/>
              </a:rPr>
              <a:t> XLR </a:t>
            </a:r>
            <a:r>
              <a:rPr lang="sk-SK" sz="2000" dirty="0" err="1">
                <a:latin typeface="Roboto" panose="02000000000000000000" pitchFamily="2" charset="0"/>
              </a:rPr>
              <a:t>inputs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latin typeface="Roboto" panose="02000000000000000000" pitchFamily="2" charset="0"/>
              </a:rPr>
              <a:t>4 (2+2) </a:t>
            </a:r>
            <a:r>
              <a:rPr lang="sk-SK" sz="2000" dirty="0" err="1">
                <a:latin typeface="Roboto" panose="02000000000000000000" pitchFamily="2" charset="0"/>
              </a:rPr>
              <a:t>headphone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outputs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latin typeface="Roboto" panose="02000000000000000000" pitchFamily="2" charset="0"/>
              </a:rPr>
              <a:t>2 output </a:t>
            </a:r>
            <a:r>
              <a:rPr lang="sk-SK" sz="2000" dirty="0" err="1">
                <a:latin typeface="Roboto" panose="02000000000000000000" pitchFamily="2" charset="0"/>
              </a:rPr>
              <a:t>groups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Input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routing</a:t>
            </a:r>
            <a:r>
              <a:rPr lang="sk-SK" sz="2000" dirty="0">
                <a:latin typeface="Roboto" panose="02000000000000000000" pitchFamily="2" charset="0"/>
              </a:rPr>
              <a:t> switch to </a:t>
            </a:r>
            <a:r>
              <a:rPr lang="sk-SK" sz="2000" dirty="0" err="1">
                <a:latin typeface="Roboto" panose="02000000000000000000" pitchFamily="2" charset="0"/>
              </a:rPr>
              <a:t>each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sk-SK" sz="2000" dirty="0">
                <a:latin typeface="Roboto" panose="02000000000000000000" pitchFamily="2" charset="0"/>
              </a:rPr>
              <a:t>output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latin typeface="Roboto" panose="02000000000000000000" pitchFamily="2" charset="0"/>
              </a:rPr>
              <a:t>3 </a:t>
            </a:r>
            <a:r>
              <a:rPr lang="sk-SK" sz="2000" dirty="0" err="1">
                <a:latin typeface="Roboto" panose="02000000000000000000" pitchFamily="2" charset="0"/>
              </a:rPr>
              <a:t>routing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possibilities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smtClean="0">
                <a:latin typeface="Roboto" panose="02000000000000000000" pitchFamily="2" charset="0"/>
              </a:rPr>
              <a:t>(INPUT1</a:t>
            </a:r>
            <a:r>
              <a:rPr lang="sk-SK" sz="2000" dirty="0">
                <a:latin typeface="Roboto" panose="02000000000000000000" pitchFamily="2" charset="0"/>
              </a:rPr>
              <a:t>, </a:t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sk-SK" sz="2000" dirty="0" smtClean="0">
                <a:latin typeface="Roboto" panose="02000000000000000000" pitchFamily="2" charset="0"/>
              </a:rPr>
              <a:t>INPUT2</a:t>
            </a:r>
            <a:r>
              <a:rPr lang="sk-SK" sz="2000" dirty="0">
                <a:latin typeface="Roboto" panose="02000000000000000000" pitchFamily="2" charset="0"/>
              </a:rPr>
              <a:t>, </a:t>
            </a:r>
            <a:r>
              <a:rPr lang="sk-SK" sz="2000" dirty="0" smtClean="0">
                <a:latin typeface="Roboto" panose="02000000000000000000" pitchFamily="2" charset="0"/>
              </a:rPr>
              <a:t>INPUT1+2 </a:t>
            </a:r>
            <a:r>
              <a:rPr lang="sk-SK" sz="2000" dirty="0">
                <a:latin typeface="Roboto" panose="02000000000000000000" pitchFamily="2" charset="0"/>
              </a:rPr>
              <a:t>stereo)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Separate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smtClean="0">
                <a:latin typeface="Roboto" panose="02000000000000000000" pitchFamily="2" charset="0"/>
              </a:rPr>
              <a:t>INPUT3 </a:t>
            </a:r>
            <a:r>
              <a:rPr lang="sk-SK" sz="2000" dirty="0">
                <a:latin typeface="Roboto" panose="02000000000000000000" pitchFamily="2" charset="0"/>
              </a:rPr>
              <a:t>mix </a:t>
            </a:r>
            <a:r>
              <a:rPr lang="sk-SK" sz="2000" dirty="0" err="1">
                <a:latin typeface="Roboto" panose="02000000000000000000" pitchFamily="2" charset="0"/>
              </a:rPr>
              <a:t>volume</a:t>
            </a:r>
            <a:endParaRPr lang="en-US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</a:rPr>
              <a:t>VCA volume control (</a:t>
            </a:r>
            <a:r>
              <a:rPr lang="en-US" sz="2000" dirty="0" smtClean="0">
                <a:latin typeface="Roboto" panose="02000000000000000000" pitchFamily="2" charset="0"/>
              </a:rPr>
              <a:t>Voltage</a:t>
            </a:r>
            <a:r>
              <a:rPr lang="sk-SK" sz="2000" dirty="0">
                <a:latin typeface="Roboto" panose="02000000000000000000" pitchFamily="2" charset="0"/>
              </a:rPr>
              <a:t/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en-US" sz="2000" dirty="0" smtClean="0">
                <a:latin typeface="Roboto" panose="02000000000000000000" pitchFamily="2" charset="0"/>
              </a:rPr>
              <a:t>controlled </a:t>
            </a:r>
            <a:r>
              <a:rPr lang="en-US" sz="2000" dirty="0">
                <a:latin typeface="Roboto" panose="02000000000000000000" pitchFamily="2" charset="0"/>
              </a:rPr>
              <a:t>amplifier)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High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power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independent</a:t>
            </a:r>
            <a:r>
              <a:rPr lang="sk-SK" sz="2000" dirty="0">
                <a:latin typeface="Roboto" panose="02000000000000000000" pitchFamily="2" charset="0"/>
              </a:rPr>
              <a:t> to </a:t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sk-SK" sz="2000" dirty="0" err="1">
                <a:latin typeface="Roboto" panose="02000000000000000000" pitchFamily="2" charset="0"/>
              </a:rPr>
              <a:t>headpone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impedance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Heavy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duty</a:t>
            </a:r>
            <a:r>
              <a:rPr lang="sk-SK" sz="2000" dirty="0">
                <a:latin typeface="Roboto" panose="02000000000000000000" pitchFamily="2" charset="0"/>
              </a:rPr>
              <a:t> metal </a:t>
            </a:r>
            <a:r>
              <a:rPr lang="sk-SK" sz="2000" dirty="0" err="1">
                <a:latin typeface="Roboto" panose="02000000000000000000" pitchFamily="2" charset="0"/>
              </a:rPr>
              <a:t>case</a:t>
            </a:r>
            <a:endParaRPr lang="sk-SK" sz="2000" dirty="0">
              <a:latin typeface="Roboto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 err="1">
                <a:latin typeface="Roboto" panose="02000000000000000000" pitchFamily="2" charset="0"/>
              </a:rPr>
              <a:t>Can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be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mounted</a:t>
            </a:r>
            <a:r>
              <a:rPr lang="sk-SK" sz="2000" dirty="0">
                <a:latin typeface="Roboto" panose="02000000000000000000" pitchFamily="2" charset="0"/>
              </a:rPr>
              <a:t> on </a:t>
            </a:r>
            <a:r>
              <a:rPr lang="sk-SK" sz="2000" dirty="0" err="1">
                <a:latin typeface="Roboto" panose="02000000000000000000" pitchFamily="2" charset="0"/>
              </a:rPr>
              <a:t>microphone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br>
              <a:rPr lang="sk-SK" sz="2000" dirty="0">
                <a:latin typeface="Roboto" panose="02000000000000000000" pitchFamily="2" charset="0"/>
              </a:rPr>
            </a:br>
            <a:r>
              <a:rPr lang="sk-SK" sz="2000" dirty="0" err="1">
                <a:latin typeface="Roboto" panose="02000000000000000000" pitchFamily="2" charset="0"/>
              </a:rPr>
              <a:t>stand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with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optional</a:t>
            </a:r>
            <a:r>
              <a:rPr lang="sk-SK" sz="2000" dirty="0">
                <a:latin typeface="Roboto" panose="02000000000000000000" pitchFamily="2" charset="0"/>
              </a:rPr>
              <a:t> </a:t>
            </a:r>
            <a:r>
              <a:rPr lang="sk-SK" sz="2000" dirty="0" err="1">
                <a:latin typeface="Roboto" panose="02000000000000000000" pitchFamily="2" charset="0"/>
              </a:rPr>
              <a:t>adaptor</a:t>
            </a:r>
            <a:r>
              <a:rPr lang="sk-SK" sz="2000" dirty="0">
                <a:latin typeface="Roboto" panose="02000000000000000000" pitchFamily="2" charset="0"/>
              </a:rPr>
              <a:t> ( </a:t>
            </a:r>
            <a:r>
              <a:rPr lang="sk-SK" sz="2000" dirty="0" err="1">
                <a:latin typeface="Roboto" panose="02000000000000000000" pitchFamily="2" charset="0"/>
              </a:rPr>
              <a:t>Yamaha</a:t>
            </a:r>
            <a:r>
              <a:rPr lang="sk-SK" sz="2000" dirty="0">
                <a:latin typeface="Roboto" panose="02000000000000000000" pitchFamily="2" charset="0"/>
              </a:rPr>
              <a:t> BMS10A )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148" y="1347852"/>
            <a:ext cx="2009216" cy="513004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35" y="3052881"/>
            <a:ext cx="3607813" cy="23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2">
            <a:extLst>
              <a:ext uri="{FF2B5EF4-FFF2-40B4-BE49-F238E27FC236}">
                <a16:creationId xmlns:a16="http://schemas.microsoft.com/office/drawing/2014/main" xmlns="" id="{8ECCDDB6-9956-0B39-E242-306FBB030A17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211261" y="899769"/>
            <a:ext cx="45686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3 balanced XLR inputs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300" y="2078415"/>
            <a:ext cx="5966511" cy="31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207" y="1746273"/>
            <a:ext cx="4981652" cy="4110660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xmlns="" id="{8ECCDDB6-9956-0B39-E242-306FBB030A17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5555811" y="899769"/>
            <a:ext cx="62240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Routing A and Routing B </a:t>
            </a:r>
            <a:r>
              <a:rPr lang="en-US" sz="32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switching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170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2">
            <a:extLst>
              <a:ext uri="{FF2B5EF4-FFF2-40B4-BE49-F238E27FC236}">
                <a16:creationId xmlns:a16="http://schemas.microsoft.com/office/drawing/2014/main" xmlns="" id="{8ECCDDB6-9956-0B39-E242-306FBB030A17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5555811" y="899769"/>
            <a:ext cx="62240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600"/>
              </a:spcAft>
              <a:buSzPct val="100000"/>
            </a:pP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4 (2+2) </a:t>
            </a:r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headphone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outputs</a:t>
            </a:r>
            <a:endParaRPr lang="sk-SK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753" y="1892108"/>
            <a:ext cx="5764393" cy="31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2">
            <a:extLst>
              <a:ext uri="{FF2B5EF4-FFF2-40B4-BE49-F238E27FC236}">
                <a16:creationId xmlns:a16="http://schemas.microsoft.com/office/drawing/2014/main" xmlns="" id="{8ECCDDB6-9956-0B39-E242-306FBB030A17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5555811" y="903050"/>
            <a:ext cx="62240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600"/>
              </a:spcAft>
              <a:buSzPct val="100000"/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Portable microphone stand	</a:t>
            </a:r>
            <a:r>
              <a:rPr lang="sk-SK" sz="2400" dirty="0" smtClean="0">
                <a:latin typeface="Roboto" panose="02000000000000000000" pitchFamily="2" charset="0"/>
              </a:rPr>
              <a:t>*</a:t>
            </a:r>
            <a:r>
              <a:rPr lang="sk-SK" sz="2400" dirty="0" err="1" smtClean="0">
                <a:latin typeface="Roboto" panose="02000000000000000000" pitchFamily="2" charset="0"/>
              </a:rPr>
              <a:t>not</a:t>
            </a:r>
            <a:r>
              <a:rPr lang="sk-SK" sz="2400" dirty="0" smtClean="0">
                <a:latin typeface="Roboto" panose="02000000000000000000" pitchFamily="2" charset="0"/>
              </a:rPr>
              <a:t> </a:t>
            </a:r>
            <a:r>
              <a:rPr lang="sk-SK" sz="2400" dirty="0" err="1" smtClean="0">
                <a:latin typeface="Roboto" panose="02000000000000000000" pitchFamily="2" charset="0"/>
              </a:rPr>
              <a:t>included</a:t>
            </a:r>
            <a:endParaRPr lang="sk-SK" sz="2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2C2525C2-153D-4EE7-15B0-C836D7A7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05" y="1847340"/>
            <a:ext cx="4898486" cy="48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505" y="1328087"/>
            <a:ext cx="2009216" cy="51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2">
            <a:extLst>
              <a:ext uri="{FF2B5EF4-FFF2-40B4-BE49-F238E27FC236}">
                <a16:creationId xmlns:a16="http://schemas.microsoft.com/office/drawing/2014/main" xmlns="" id="{8ECCDDB6-9956-0B39-E242-306FBB030A17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9769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Application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</a:t>
            </a:r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scheme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800" y="1602000"/>
            <a:ext cx="6119457" cy="4057200"/>
          </a:xfrm>
          <a:prstGeom prst="rect">
            <a:avLst/>
          </a:prstGeom>
          <a:ln w="31750" cap="rnd">
            <a:solidFill>
              <a:srgbClr val="F37116"/>
            </a:solidFill>
          </a:ln>
        </p:spPr>
      </p:pic>
    </p:spTree>
    <p:extLst>
      <p:ext uri="{BB962C8B-B14F-4D97-AF65-F5344CB8AC3E}">
        <p14:creationId xmlns:p14="http://schemas.microsoft.com/office/powerpoint/2010/main" val="279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8ECCDDB6-9956-0B39-E242-306FBB030A17}"/>
              </a:ext>
            </a:extLst>
          </p:cNvPr>
          <p:cNvSpPr txBox="1"/>
          <p:nvPr/>
        </p:nvSpPr>
        <p:spPr>
          <a:xfrm>
            <a:off x="363546" y="399873"/>
            <a:ext cx="679768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k-SK" sz="7200" b="1" dirty="0" smtClean="0">
                <a:solidFill>
                  <a:srgbClr val="F5822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Bebas Neue Regular"/>
              </a:rPr>
              <a:t>HA-32 VCA</a:t>
            </a:r>
            <a:endParaRPr lang="en-US" sz="7200" b="1" dirty="0">
              <a:solidFill>
                <a:srgbClr val="F58220"/>
              </a:solidFill>
              <a:latin typeface="Roboto Black" panose="02000000000000000000" pitchFamily="2" charset="0"/>
              <a:ea typeface="Roboto Black" panose="02000000000000000000" pitchFamily="2" charset="0"/>
              <a:cs typeface="Bebas Neue Regular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C9404989-1E60-3D55-BCC4-3D513196BFAD}"/>
              </a:ext>
            </a:extLst>
          </p:cNvPr>
          <p:cNvSpPr txBox="1"/>
          <p:nvPr/>
        </p:nvSpPr>
        <p:spPr>
          <a:xfrm>
            <a:off x="9881835" y="6376053"/>
            <a:ext cx="1898043" cy="16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b="1" baseline="30000" dirty="0">
                <a:solidFill>
                  <a:srgbClr val="1213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www.audioresolution.com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xmlns="" id="{84478746-C2BF-2347-D2B6-C9A1F4D79B41}"/>
              </a:ext>
            </a:extLst>
          </p:cNvPr>
          <p:cNvSpPr txBox="1"/>
          <p:nvPr/>
        </p:nvSpPr>
        <p:spPr>
          <a:xfrm>
            <a:off x="7699714" y="899769"/>
            <a:ext cx="4080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k-SK" sz="3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Block</a:t>
            </a:r>
            <a:r>
              <a:rPr lang="sk-SK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ebas Neue Regular"/>
              </a:rPr>
              <a:t> diagram</a:t>
            </a:r>
            <a:endParaRPr lang="en-US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Bebas Neue Regular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00" y="1708154"/>
            <a:ext cx="6999802" cy="3882646"/>
          </a:xfrm>
          <a:prstGeom prst="rect">
            <a:avLst/>
          </a:prstGeom>
          <a:ln w="31750" cap="rnd">
            <a:solidFill>
              <a:srgbClr val="F37116"/>
            </a:solidFill>
          </a:ln>
        </p:spPr>
      </p:pic>
    </p:spTree>
    <p:extLst>
      <p:ext uri="{BB962C8B-B14F-4D97-AF65-F5344CB8AC3E}">
        <p14:creationId xmlns:p14="http://schemas.microsoft.com/office/powerpoint/2010/main" val="2729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271</Words>
  <Application>Microsoft Office PowerPoint</Application>
  <PresentationFormat>Širokouhlá</PresentationFormat>
  <Paragraphs>105</Paragraphs>
  <Slides>24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33" baseType="lpstr">
      <vt:lpstr>Arial</vt:lpstr>
      <vt:lpstr>Bebas Neue Regular</vt:lpstr>
      <vt:lpstr>Calibri</vt:lpstr>
      <vt:lpstr>Calibri Light</vt:lpstr>
      <vt:lpstr>Roboto</vt:lpstr>
      <vt:lpstr>Roboto Black</vt:lpstr>
      <vt:lpstr>Roboto Light</vt:lpstr>
      <vt:lpstr>Roboto Thin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Michal Susko (MediaTech)</dc:creator>
  <cp:lastModifiedBy>Michal Susko (MediaTech)</cp:lastModifiedBy>
  <cp:revision>60</cp:revision>
  <dcterms:created xsi:type="dcterms:W3CDTF">2024-02-12T07:47:06Z</dcterms:created>
  <dcterms:modified xsi:type="dcterms:W3CDTF">2024-05-13T07:10:39Z</dcterms:modified>
</cp:coreProperties>
</file>